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4"/>
  </p:notesMasterIdLst>
  <p:sldIdLst>
    <p:sldId id="258" r:id="rId6"/>
    <p:sldId id="372" r:id="rId7"/>
    <p:sldId id="371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5" r:id="rId17"/>
    <p:sldId id="368" r:id="rId18"/>
    <p:sldId id="366" r:id="rId19"/>
    <p:sldId id="367" r:id="rId20"/>
    <p:sldId id="369" r:id="rId21"/>
    <p:sldId id="370" r:id="rId22"/>
    <p:sldId id="27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4BFF"/>
    <a:srgbClr val="000000"/>
    <a:srgbClr val="DB9B29"/>
    <a:srgbClr val="410046"/>
    <a:srgbClr val="F14813"/>
    <a:srgbClr val="7028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444" autoAdjust="0"/>
  </p:normalViewPr>
  <p:slideViewPr>
    <p:cSldViewPr>
      <p:cViewPr>
        <p:scale>
          <a:sx n="65" d="100"/>
          <a:sy n="65" d="100"/>
        </p:scale>
        <p:origin x="-69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2550" y="3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hyperlink" Target="https://www.legalinfo.mn/law/details/13951?lawid=13951" TargetMode="External"/><Relationship Id="rId4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alinfo.mn/law/details/13951?lawid=13951" TargetMode="External"/><Relationship Id="rId2" Type="http://schemas.openxmlformats.org/officeDocument/2006/relationships/image" Target="../media/image6.jpeg"/><Relationship Id="rId1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224002-5EE4-437B-B56D-AE6D4A918D17}" type="doc">
      <dgm:prSet loTypeId="urn:microsoft.com/office/officeart/2005/8/layout/hList7#1" loCatId="list" qsTypeId="urn:microsoft.com/office/officeart/2005/8/quickstyle/simple1" qsCatId="simple" csTypeId="urn:microsoft.com/office/officeart/2005/8/colors/colorful4" csCatId="colorful" phldr="1"/>
      <dgm:spPr/>
    </dgm:pt>
    <dgm:pt modelId="{6009943E-E349-41BA-B228-5A3FEC75DFB0}">
      <dgm:prSet phldrT="[Text]" custT="1"/>
      <dgm:spPr/>
      <dgm:t>
        <a:bodyPr/>
        <a:lstStyle/>
        <a:p>
          <a:r>
            <a:rPr lang="mn-MN" altLang="en-US" sz="1800" dirty="0">
              <a:latin typeface="Arial" panose="020B0604020202020204" pitchFamily="34" charset="0"/>
              <a:cs typeface="Arial" panose="020B0604020202020204" pitchFamily="34" charset="0"/>
            </a:rPr>
            <a:t>Төрийн албаны </a:t>
          </a:r>
        </a:p>
        <a:p>
          <a:r>
            <a:rPr lang="mn-MN" altLang="en-US" sz="1800" dirty="0">
              <a:latin typeface="Arial" panose="020B0604020202020204" pitchFamily="34" charset="0"/>
              <a:cs typeface="Arial" panose="020B0604020202020204" pitchFamily="34" charset="0"/>
            </a:rPr>
            <a:t>Зөвлөлийн 2019 оны 03 дугаар тогтоол.</a:t>
          </a:r>
          <a:endParaRPr lang="mn-MN" sz="18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4D6EDF-18B8-4C59-A691-36C15C1060A3}" type="parTrans" cxnId="{190BD5F6-7BA4-49D0-8130-3143B15E9F59}">
      <dgm:prSet/>
      <dgm:spPr/>
      <dgm:t>
        <a:bodyPr/>
        <a:lstStyle/>
        <a:p>
          <a:endParaRPr lang="mn-MN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F9B1FE-790E-4F59-AC2C-A79F6A592F4D}" type="sibTrans" cxnId="{190BD5F6-7BA4-49D0-8130-3143B15E9F59}">
      <dgm:prSet/>
      <dgm:spPr/>
      <dgm:t>
        <a:bodyPr/>
        <a:lstStyle/>
        <a:p>
          <a:endParaRPr lang="mn-MN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2D66DA-58E5-4CC1-B444-77B64251EE0B}">
      <dgm:prSet custT="1"/>
      <dgm:spPr>
        <a:solidFill>
          <a:schemeClr val="tx1">
            <a:lumMod val="40000"/>
            <a:lumOff val="60000"/>
          </a:schemeClr>
        </a:solidFill>
      </dgm:spPr>
      <dgm:t>
        <a:bodyPr/>
        <a:lstStyle/>
        <a:p>
          <a:r>
            <a:rPr lang="en-US" sz="1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https://www.legalinfo.mn/law/details/1395</a:t>
          </a:r>
          <a:r>
            <a:rPr lang="mn-MN" sz="1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1</a:t>
          </a:r>
          <a:r>
            <a:rPr lang="en-US" sz="1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?</a:t>
          </a:r>
          <a:r>
            <a:rPr lang="en-US" sz="1600" u="sng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lawid</a:t>
          </a:r>
          <a:r>
            <a:rPr lang="en-US" sz="1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=1395</a:t>
          </a:r>
          <a:r>
            <a:rPr lang="mn-MN" sz="1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1</a:t>
          </a:r>
          <a:r>
            <a:rPr lang="mn-MN" alt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,</a:t>
          </a:r>
          <a:endParaRPr lang="mn-MN" sz="16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AAEDC6-DCBC-4BA4-8B21-5BC34BA8EE90}" type="parTrans" cxnId="{C47CBD22-2898-4165-B8FB-D733DDC9FBED}">
      <dgm:prSet/>
      <dgm:spPr/>
      <dgm:t>
        <a:bodyPr/>
        <a:lstStyle/>
        <a:p>
          <a:endParaRPr lang="mn-MN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56A380-441B-4F31-8691-90AE2D4CBE7C}" type="sibTrans" cxnId="{C47CBD22-2898-4165-B8FB-D733DDC9FBED}">
      <dgm:prSet/>
      <dgm:spPr/>
      <dgm:t>
        <a:bodyPr/>
        <a:lstStyle/>
        <a:p>
          <a:endParaRPr lang="mn-MN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EDB835-9508-4FEB-9219-A886C2F6006B}">
      <dgm:prSet phldrT="[Text]" custT="1"/>
      <dgm:spPr/>
      <dgm:t>
        <a:bodyPr/>
        <a:lstStyle/>
        <a:p>
          <a:r>
            <a:rPr lang="mn-MN" altLang="en-US" sz="1800" dirty="0">
              <a:latin typeface="Arial" panose="020B0604020202020204" pitchFamily="34" charset="0"/>
              <a:cs typeface="Arial" panose="020B0604020202020204" pitchFamily="34" charset="0"/>
            </a:rPr>
            <a:t>төрийн албаны тухай хууль</a:t>
          </a:r>
        </a:p>
      </dgm:t>
    </dgm:pt>
    <dgm:pt modelId="{B15A8DB6-1080-4C8E-8989-B4C688C56983}" type="sibTrans" cxnId="{A46B7645-0ADD-47F0-BE82-79E344F88D60}">
      <dgm:prSet/>
      <dgm:spPr/>
      <dgm:t>
        <a:bodyPr/>
        <a:lstStyle/>
        <a:p>
          <a:endParaRPr lang="mn-MN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CB654B-F7C2-406E-8D05-27E1407A8438}" type="parTrans" cxnId="{A46B7645-0ADD-47F0-BE82-79E344F88D60}">
      <dgm:prSet/>
      <dgm:spPr/>
      <dgm:t>
        <a:bodyPr/>
        <a:lstStyle/>
        <a:p>
          <a:endParaRPr lang="mn-MN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BC6EE0-7AF5-4288-AFB1-D8DC9CF34C7C}" type="pres">
      <dgm:prSet presAssocID="{66224002-5EE4-437B-B56D-AE6D4A918D17}" presName="Name0" presStyleCnt="0">
        <dgm:presLayoutVars>
          <dgm:dir/>
          <dgm:resizeHandles val="exact"/>
        </dgm:presLayoutVars>
      </dgm:prSet>
      <dgm:spPr/>
    </dgm:pt>
    <dgm:pt modelId="{97624F85-9905-459C-B811-B4B2C1D943E9}" type="pres">
      <dgm:prSet presAssocID="{66224002-5EE4-437B-B56D-AE6D4A918D17}" presName="fgShape" presStyleLbl="fgShp" presStyleIdx="0" presStyleCnt="1" custFlipVert="1" custScaleY="8163" custLinFactNeighborX="0" custLinFactNeighborY="55214"/>
      <dgm:spPr/>
    </dgm:pt>
    <dgm:pt modelId="{E0845CD5-E364-4522-87FC-12020F8436D4}" type="pres">
      <dgm:prSet presAssocID="{66224002-5EE4-437B-B56D-AE6D4A918D17}" presName="linComp" presStyleCnt="0"/>
      <dgm:spPr/>
    </dgm:pt>
    <dgm:pt modelId="{95AD073D-5D2F-4507-B1FC-BCD23A628EC2}" type="pres">
      <dgm:prSet presAssocID="{00EDB835-9508-4FEB-9219-A886C2F6006B}" presName="compNode" presStyleCnt="0"/>
      <dgm:spPr/>
    </dgm:pt>
    <dgm:pt modelId="{6C4F21C8-13C3-49B6-BEFC-2BDFF8793366}" type="pres">
      <dgm:prSet presAssocID="{00EDB835-9508-4FEB-9219-A886C2F6006B}" presName="bkgdShape" presStyleLbl="node1" presStyleIdx="0" presStyleCnt="3" custLinFactNeighborX="-64"/>
      <dgm:spPr/>
      <dgm:t>
        <a:bodyPr/>
        <a:lstStyle/>
        <a:p>
          <a:endParaRPr lang="en-US"/>
        </a:p>
      </dgm:t>
    </dgm:pt>
    <dgm:pt modelId="{3A4EA2B9-BED4-4EB4-AB95-E19FB1DA2D2A}" type="pres">
      <dgm:prSet presAssocID="{00EDB835-9508-4FEB-9219-A886C2F6006B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5C613A-2ED4-4349-B9C8-260876BC5E66}" type="pres">
      <dgm:prSet presAssocID="{00EDB835-9508-4FEB-9219-A886C2F6006B}" presName="invisiNode" presStyleLbl="node1" presStyleIdx="0" presStyleCnt="3"/>
      <dgm:spPr/>
    </dgm:pt>
    <dgm:pt modelId="{99110AEE-8147-46B4-AC9F-A3A738D8480A}" type="pres">
      <dgm:prSet presAssocID="{00EDB835-9508-4FEB-9219-A886C2F6006B}" presName="imagNode" presStyleLbl="fgImgPlace1" presStyleIdx="0" presStyleCnt="3" custScaleX="124415" custLinFactNeighborX="1148" custLinFactNeighborY="-2850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AE273738-1291-4859-8B42-F4AD7955BD14}" type="pres">
      <dgm:prSet presAssocID="{B15A8DB6-1080-4C8E-8989-B4C688C5698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0615CA1-0B8C-4852-82A1-86B51DF95C16}" type="pres">
      <dgm:prSet presAssocID="{6009943E-E349-41BA-B228-5A3FEC75DFB0}" presName="compNode" presStyleCnt="0"/>
      <dgm:spPr/>
    </dgm:pt>
    <dgm:pt modelId="{7183C620-7DA3-479D-922C-976239EA3413}" type="pres">
      <dgm:prSet presAssocID="{6009943E-E349-41BA-B228-5A3FEC75DFB0}" presName="bkgdShape" presStyleLbl="node1" presStyleIdx="1" presStyleCnt="3"/>
      <dgm:spPr/>
      <dgm:t>
        <a:bodyPr/>
        <a:lstStyle/>
        <a:p>
          <a:endParaRPr lang="en-US"/>
        </a:p>
      </dgm:t>
    </dgm:pt>
    <dgm:pt modelId="{068F05A3-4FFB-4115-A463-76AD9BD5F0D5}" type="pres">
      <dgm:prSet presAssocID="{6009943E-E349-41BA-B228-5A3FEC75DFB0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AAD7F-4C2A-4AEC-A041-4A067AA40369}" type="pres">
      <dgm:prSet presAssocID="{6009943E-E349-41BA-B228-5A3FEC75DFB0}" presName="invisiNode" presStyleLbl="node1" presStyleIdx="1" presStyleCnt="3"/>
      <dgm:spPr/>
    </dgm:pt>
    <dgm:pt modelId="{7234C3CB-3CC2-418D-ADF3-660C89A04910}" type="pres">
      <dgm:prSet presAssocID="{6009943E-E349-41BA-B228-5A3FEC75DFB0}" presName="imagNode" presStyleLbl="fgImgPlace1" presStyleIdx="1" presStyleCnt="3" custScaleX="113891" custScaleY="95269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16BEE8BE-35D7-47CA-9089-2DE87C4578E1}" type="pres">
      <dgm:prSet presAssocID="{0EF9B1FE-790E-4F59-AC2C-A79F6A592F4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C92D807-A37F-4BC2-B22F-99B4805EB094}" type="pres">
      <dgm:prSet presAssocID="{BF2D66DA-58E5-4CC1-B444-77B64251EE0B}" presName="compNode" presStyleCnt="0"/>
      <dgm:spPr/>
    </dgm:pt>
    <dgm:pt modelId="{79A796CF-43FE-4C08-9814-B3A458D28E43}" type="pres">
      <dgm:prSet presAssocID="{BF2D66DA-58E5-4CC1-B444-77B64251EE0B}" presName="bkgdShape" presStyleLbl="node1" presStyleIdx="2" presStyleCnt="3" custLinFactNeighborX="856"/>
      <dgm:spPr/>
      <dgm:t>
        <a:bodyPr/>
        <a:lstStyle/>
        <a:p>
          <a:endParaRPr lang="en-US"/>
        </a:p>
      </dgm:t>
    </dgm:pt>
    <dgm:pt modelId="{62D3DBBF-CE71-4D25-8084-F39F1BAC6035}" type="pres">
      <dgm:prSet presAssocID="{BF2D66DA-58E5-4CC1-B444-77B64251EE0B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FE2D61-A4AA-4014-900E-E38D5654C4A7}" type="pres">
      <dgm:prSet presAssocID="{BF2D66DA-58E5-4CC1-B444-77B64251EE0B}" presName="invisiNode" presStyleLbl="node1" presStyleIdx="2" presStyleCnt="3"/>
      <dgm:spPr/>
    </dgm:pt>
    <dgm:pt modelId="{9061088E-B699-4686-A8E1-3CA58CB320AB}" type="pres">
      <dgm:prSet presAssocID="{BF2D66DA-58E5-4CC1-B444-77B64251EE0B}" presName="imagNode" presStyleLbl="fgImgPlace1" presStyleIdx="2" presStyleCnt="3" custLinFactNeighborX="563" custLinFactNeighborY="2206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C47CBD22-2898-4165-B8FB-D733DDC9FBED}" srcId="{66224002-5EE4-437B-B56D-AE6D4A918D17}" destId="{BF2D66DA-58E5-4CC1-B444-77B64251EE0B}" srcOrd="2" destOrd="0" parTransId="{01AAEDC6-DCBC-4BA4-8B21-5BC34BA8EE90}" sibTransId="{B656A380-441B-4F31-8691-90AE2D4CBE7C}"/>
    <dgm:cxn modelId="{D5D89F2E-BC5F-47FB-9922-E8920AE6739B}" type="presOf" srcId="{0EF9B1FE-790E-4F59-AC2C-A79F6A592F4D}" destId="{16BEE8BE-35D7-47CA-9089-2DE87C4578E1}" srcOrd="0" destOrd="0" presId="urn:microsoft.com/office/officeart/2005/8/layout/hList7#1"/>
    <dgm:cxn modelId="{190BD5F6-7BA4-49D0-8130-3143B15E9F59}" srcId="{66224002-5EE4-437B-B56D-AE6D4A918D17}" destId="{6009943E-E349-41BA-B228-5A3FEC75DFB0}" srcOrd="1" destOrd="0" parTransId="{454D6EDF-18B8-4C59-A691-36C15C1060A3}" sibTransId="{0EF9B1FE-790E-4F59-AC2C-A79F6A592F4D}"/>
    <dgm:cxn modelId="{5A384CB9-0C63-4F6B-9CF2-111E820B462E}" type="presOf" srcId="{6009943E-E349-41BA-B228-5A3FEC75DFB0}" destId="{7183C620-7DA3-479D-922C-976239EA3413}" srcOrd="0" destOrd="0" presId="urn:microsoft.com/office/officeart/2005/8/layout/hList7#1"/>
    <dgm:cxn modelId="{787E29A1-43A4-44AE-8EB5-4F7A711D0500}" type="presOf" srcId="{B15A8DB6-1080-4C8E-8989-B4C688C56983}" destId="{AE273738-1291-4859-8B42-F4AD7955BD14}" srcOrd="0" destOrd="0" presId="urn:microsoft.com/office/officeart/2005/8/layout/hList7#1"/>
    <dgm:cxn modelId="{9A9DB6D1-49B5-42AB-8274-7D322C3C4CDC}" type="presOf" srcId="{6009943E-E349-41BA-B228-5A3FEC75DFB0}" destId="{068F05A3-4FFB-4115-A463-76AD9BD5F0D5}" srcOrd="1" destOrd="0" presId="urn:microsoft.com/office/officeart/2005/8/layout/hList7#1"/>
    <dgm:cxn modelId="{D794D0BA-7BC1-4173-B33E-DC7C3FADC6F7}" type="presOf" srcId="{00EDB835-9508-4FEB-9219-A886C2F6006B}" destId="{3A4EA2B9-BED4-4EB4-AB95-E19FB1DA2D2A}" srcOrd="1" destOrd="0" presId="urn:microsoft.com/office/officeart/2005/8/layout/hList7#1"/>
    <dgm:cxn modelId="{A46B7645-0ADD-47F0-BE82-79E344F88D60}" srcId="{66224002-5EE4-437B-B56D-AE6D4A918D17}" destId="{00EDB835-9508-4FEB-9219-A886C2F6006B}" srcOrd="0" destOrd="0" parTransId="{ADCB654B-F7C2-406E-8D05-27E1407A8438}" sibTransId="{B15A8DB6-1080-4C8E-8989-B4C688C56983}"/>
    <dgm:cxn modelId="{C131CEF4-D468-49E5-A580-1BE27D59E266}" type="presOf" srcId="{BF2D66DA-58E5-4CC1-B444-77B64251EE0B}" destId="{79A796CF-43FE-4C08-9814-B3A458D28E43}" srcOrd="0" destOrd="0" presId="urn:microsoft.com/office/officeart/2005/8/layout/hList7#1"/>
    <dgm:cxn modelId="{9A4FFD7E-145D-40C7-9DE8-DF90165E9976}" type="presOf" srcId="{66224002-5EE4-437B-B56D-AE6D4A918D17}" destId="{70BC6EE0-7AF5-4288-AFB1-D8DC9CF34C7C}" srcOrd="0" destOrd="0" presId="urn:microsoft.com/office/officeart/2005/8/layout/hList7#1"/>
    <dgm:cxn modelId="{17CCC63B-87FB-4E28-BF5A-E5ACBF61E97D}" type="presOf" srcId="{00EDB835-9508-4FEB-9219-A886C2F6006B}" destId="{6C4F21C8-13C3-49B6-BEFC-2BDFF8793366}" srcOrd="0" destOrd="0" presId="urn:microsoft.com/office/officeart/2005/8/layout/hList7#1"/>
    <dgm:cxn modelId="{D89CA082-4153-4F90-873C-8AEB7D8043B1}" type="presOf" srcId="{BF2D66DA-58E5-4CC1-B444-77B64251EE0B}" destId="{62D3DBBF-CE71-4D25-8084-F39F1BAC6035}" srcOrd="1" destOrd="0" presId="urn:microsoft.com/office/officeart/2005/8/layout/hList7#1"/>
    <dgm:cxn modelId="{A681C3E7-DE71-4E0E-8026-3CCE401A1966}" type="presParOf" srcId="{70BC6EE0-7AF5-4288-AFB1-D8DC9CF34C7C}" destId="{97624F85-9905-459C-B811-B4B2C1D943E9}" srcOrd="0" destOrd="0" presId="urn:microsoft.com/office/officeart/2005/8/layout/hList7#1"/>
    <dgm:cxn modelId="{29D8B5D0-F59B-44E5-978E-EC000BF4AF73}" type="presParOf" srcId="{70BC6EE0-7AF5-4288-AFB1-D8DC9CF34C7C}" destId="{E0845CD5-E364-4522-87FC-12020F8436D4}" srcOrd="1" destOrd="0" presId="urn:microsoft.com/office/officeart/2005/8/layout/hList7#1"/>
    <dgm:cxn modelId="{230AD4D1-2282-4410-A011-8B38EF413AFD}" type="presParOf" srcId="{E0845CD5-E364-4522-87FC-12020F8436D4}" destId="{95AD073D-5D2F-4507-B1FC-BCD23A628EC2}" srcOrd="0" destOrd="0" presId="urn:microsoft.com/office/officeart/2005/8/layout/hList7#1"/>
    <dgm:cxn modelId="{BBE02542-4C50-4CD8-947B-D51282369D83}" type="presParOf" srcId="{95AD073D-5D2F-4507-B1FC-BCD23A628EC2}" destId="{6C4F21C8-13C3-49B6-BEFC-2BDFF8793366}" srcOrd="0" destOrd="0" presId="urn:microsoft.com/office/officeart/2005/8/layout/hList7#1"/>
    <dgm:cxn modelId="{AD430D8B-285A-465C-938D-AB46F0251431}" type="presParOf" srcId="{95AD073D-5D2F-4507-B1FC-BCD23A628EC2}" destId="{3A4EA2B9-BED4-4EB4-AB95-E19FB1DA2D2A}" srcOrd="1" destOrd="0" presId="urn:microsoft.com/office/officeart/2005/8/layout/hList7#1"/>
    <dgm:cxn modelId="{63023D61-DCBE-4763-B7D4-8C3339C7BB9C}" type="presParOf" srcId="{95AD073D-5D2F-4507-B1FC-BCD23A628EC2}" destId="{DA5C613A-2ED4-4349-B9C8-260876BC5E66}" srcOrd="2" destOrd="0" presId="urn:microsoft.com/office/officeart/2005/8/layout/hList7#1"/>
    <dgm:cxn modelId="{F20C9989-F76F-43E0-91B6-271B1443FC12}" type="presParOf" srcId="{95AD073D-5D2F-4507-B1FC-BCD23A628EC2}" destId="{99110AEE-8147-46B4-AC9F-A3A738D8480A}" srcOrd="3" destOrd="0" presId="urn:microsoft.com/office/officeart/2005/8/layout/hList7#1"/>
    <dgm:cxn modelId="{76A2327D-6988-4FAD-A9D6-1A9C37FE8219}" type="presParOf" srcId="{E0845CD5-E364-4522-87FC-12020F8436D4}" destId="{AE273738-1291-4859-8B42-F4AD7955BD14}" srcOrd="1" destOrd="0" presId="urn:microsoft.com/office/officeart/2005/8/layout/hList7#1"/>
    <dgm:cxn modelId="{1F397B54-41E3-4D96-A5B2-EC26686BE706}" type="presParOf" srcId="{E0845CD5-E364-4522-87FC-12020F8436D4}" destId="{50615CA1-0B8C-4852-82A1-86B51DF95C16}" srcOrd="2" destOrd="0" presId="urn:microsoft.com/office/officeart/2005/8/layout/hList7#1"/>
    <dgm:cxn modelId="{2FB7D751-4278-4F7C-B564-587A78E3CD7F}" type="presParOf" srcId="{50615CA1-0B8C-4852-82A1-86B51DF95C16}" destId="{7183C620-7DA3-479D-922C-976239EA3413}" srcOrd="0" destOrd="0" presId="urn:microsoft.com/office/officeart/2005/8/layout/hList7#1"/>
    <dgm:cxn modelId="{3F25568E-3BA5-43E3-9952-7D39779E9721}" type="presParOf" srcId="{50615CA1-0B8C-4852-82A1-86B51DF95C16}" destId="{068F05A3-4FFB-4115-A463-76AD9BD5F0D5}" srcOrd="1" destOrd="0" presId="urn:microsoft.com/office/officeart/2005/8/layout/hList7#1"/>
    <dgm:cxn modelId="{AD982C77-F0A1-4381-AA82-89ACF62F898E}" type="presParOf" srcId="{50615CA1-0B8C-4852-82A1-86B51DF95C16}" destId="{80EAAD7F-4C2A-4AEC-A041-4A067AA40369}" srcOrd="2" destOrd="0" presId="urn:microsoft.com/office/officeart/2005/8/layout/hList7#1"/>
    <dgm:cxn modelId="{1B3640F8-691C-4384-8EE6-53F9E864E124}" type="presParOf" srcId="{50615CA1-0B8C-4852-82A1-86B51DF95C16}" destId="{7234C3CB-3CC2-418D-ADF3-660C89A04910}" srcOrd="3" destOrd="0" presId="urn:microsoft.com/office/officeart/2005/8/layout/hList7#1"/>
    <dgm:cxn modelId="{C52C63D6-B49C-4899-9C7E-026EEB0596D1}" type="presParOf" srcId="{E0845CD5-E364-4522-87FC-12020F8436D4}" destId="{16BEE8BE-35D7-47CA-9089-2DE87C4578E1}" srcOrd="3" destOrd="0" presId="urn:microsoft.com/office/officeart/2005/8/layout/hList7#1"/>
    <dgm:cxn modelId="{20CD7F03-9284-4477-A144-E7D324227CC2}" type="presParOf" srcId="{E0845CD5-E364-4522-87FC-12020F8436D4}" destId="{1C92D807-A37F-4BC2-B22F-99B4805EB094}" srcOrd="4" destOrd="0" presId="urn:microsoft.com/office/officeart/2005/8/layout/hList7#1"/>
    <dgm:cxn modelId="{08134789-11AE-4D56-AFA3-12D708265973}" type="presParOf" srcId="{1C92D807-A37F-4BC2-B22F-99B4805EB094}" destId="{79A796CF-43FE-4C08-9814-B3A458D28E43}" srcOrd="0" destOrd="0" presId="urn:microsoft.com/office/officeart/2005/8/layout/hList7#1"/>
    <dgm:cxn modelId="{49385EA3-8D4D-4943-A0A0-8D45BC5DB6F1}" type="presParOf" srcId="{1C92D807-A37F-4BC2-B22F-99B4805EB094}" destId="{62D3DBBF-CE71-4D25-8084-F39F1BAC6035}" srcOrd="1" destOrd="0" presId="urn:microsoft.com/office/officeart/2005/8/layout/hList7#1"/>
    <dgm:cxn modelId="{4BB315E1-5ECB-40FB-A5DB-1DE2EE127F1D}" type="presParOf" srcId="{1C92D807-A37F-4BC2-B22F-99B4805EB094}" destId="{E5FE2D61-A4AA-4014-900E-E38D5654C4A7}" srcOrd="2" destOrd="0" presId="urn:microsoft.com/office/officeart/2005/8/layout/hList7#1"/>
    <dgm:cxn modelId="{126743F0-E1B5-4167-B1C7-5874ECCFCC46}" type="presParOf" srcId="{1C92D807-A37F-4BC2-B22F-99B4805EB094}" destId="{9061088E-B699-4686-A8E1-3CA58CB320AB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F21C8-13C3-49B6-BEFC-2BDFF8793366}">
      <dsp:nvSpPr>
        <dsp:cNvPr id="0" name=""/>
        <dsp:cNvSpPr/>
      </dsp:nvSpPr>
      <dsp:spPr>
        <a:xfrm>
          <a:off x="7" y="0"/>
          <a:ext cx="2688282" cy="37338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alt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төрийн албаны тухай хууль</a:t>
          </a:r>
        </a:p>
      </dsp:txBody>
      <dsp:txXfrm>
        <a:off x="7" y="1493520"/>
        <a:ext cx="2688282" cy="1493520"/>
      </dsp:txXfrm>
    </dsp:sp>
    <dsp:sp modelId="{99110AEE-8147-46B4-AC9F-A3A738D8480A}">
      <dsp:nvSpPr>
        <dsp:cNvPr id="0" name=""/>
        <dsp:cNvSpPr/>
      </dsp:nvSpPr>
      <dsp:spPr>
        <a:xfrm>
          <a:off x="586682" y="188592"/>
          <a:ext cx="1546920" cy="124335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83C620-7DA3-479D-922C-976239EA3413}">
      <dsp:nvSpPr>
        <dsp:cNvPr id="0" name=""/>
        <dsp:cNvSpPr/>
      </dsp:nvSpPr>
      <dsp:spPr>
        <a:xfrm>
          <a:off x="2770658" y="0"/>
          <a:ext cx="2688282" cy="3733800"/>
        </a:xfrm>
        <a:prstGeom prst="roundRect">
          <a:avLst>
            <a:gd name="adj" fmla="val 10000"/>
          </a:avLst>
        </a:prstGeom>
        <a:solidFill>
          <a:schemeClr val="accent4">
            <a:hueOff val="-347342"/>
            <a:satOff val="-5967"/>
            <a:lumOff val="282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alt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Төрийн албаны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alt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Зөвлөлийн 2019 оны 03 дугаар тогтоол.</a:t>
          </a:r>
          <a:endParaRPr lang="mn-MN" sz="1800" kern="12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70658" y="1493520"/>
        <a:ext cx="2688282" cy="1493520"/>
      </dsp:txXfrm>
    </dsp:sp>
    <dsp:sp modelId="{7234C3CB-3CC2-418D-ADF3-660C89A04910}">
      <dsp:nvSpPr>
        <dsp:cNvPr id="0" name=""/>
        <dsp:cNvSpPr/>
      </dsp:nvSpPr>
      <dsp:spPr>
        <a:xfrm>
          <a:off x="3406765" y="253439"/>
          <a:ext cx="1416069" cy="1184532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A796CF-43FE-4C08-9814-B3A458D28E43}">
      <dsp:nvSpPr>
        <dsp:cNvPr id="0" name=""/>
        <dsp:cNvSpPr/>
      </dsp:nvSpPr>
      <dsp:spPr>
        <a:xfrm>
          <a:off x="5541317" y="0"/>
          <a:ext cx="2688282" cy="3733800"/>
        </a:xfrm>
        <a:prstGeom prst="roundRect">
          <a:avLst>
            <a:gd name="adj" fmla="val 10000"/>
          </a:avLst>
        </a:prstGeom>
        <a:solidFill>
          <a:schemeClr val="tx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u="sng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https://www.legalinfo.mn/law/details/1395</a:t>
          </a:r>
          <a:r>
            <a:rPr lang="mn-MN" sz="1600" u="sng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1</a:t>
          </a:r>
          <a:r>
            <a:rPr lang="en-US" sz="1600" u="sng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?</a:t>
          </a:r>
          <a:r>
            <a:rPr lang="en-US" sz="1600" u="sng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lawid</a:t>
          </a:r>
          <a:r>
            <a:rPr lang="en-US" sz="1600" u="sng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=1395</a:t>
          </a:r>
          <a:r>
            <a:rPr lang="mn-MN" sz="1600" u="sng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1</a:t>
          </a:r>
          <a:r>
            <a:rPr lang="mn-MN" altLang="en-US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,</a:t>
          </a:r>
          <a:endParaRPr lang="mn-MN" sz="16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41317" y="1493520"/>
        <a:ext cx="2688282" cy="1493520"/>
      </dsp:txXfrm>
    </dsp:sp>
    <dsp:sp modelId="{9061088E-B699-4686-A8E1-3CA58CB320AB}">
      <dsp:nvSpPr>
        <dsp:cNvPr id="0" name=""/>
        <dsp:cNvSpPr/>
      </dsp:nvSpPr>
      <dsp:spPr>
        <a:xfrm>
          <a:off x="6269053" y="251456"/>
          <a:ext cx="1243355" cy="1243355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624F85-9905-459C-B811-B4B2C1D943E9}">
      <dsp:nvSpPr>
        <dsp:cNvPr id="0" name=""/>
        <dsp:cNvSpPr/>
      </dsp:nvSpPr>
      <dsp:spPr>
        <a:xfrm flipV="1">
          <a:off x="329183" y="3553452"/>
          <a:ext cx="7571232" cy="45718"/>
        </a:xfrm>
        <a:prstGeom prst="left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C6295-98BF-4230-9C92-B7640F49868D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29B8A-3D07-4A95-819A-DABAE43DBC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58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29B8A-3D07-4A95-819A-DABAE43DBCC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4" name="Rectangle 52"/>
          <p:cNvSpPr>
            <a:spLocks noChangeArrowheads="1"/>
          </p:cNvSpPr>
          <p:nvPr/>
        </p:nvSpPr>
        <p:spPr bwMode="gray">
          <a:xfrm>
            <a:off x="0" y="0"/>
            <a:ext cx="9144000" cy="51577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6" name="Rectangle 64"/>
          <p:cNvSpPr>
            <a:spLocks noChangeArrowheads="1"/>
          </p:cNvSpPr>
          <p:nvPr/>
        </p:nvSpPr>
        <p:spPr bwMode="gray">
          <a:xfrm>
            <a:off x="1262063" y="0"/>
            <a:ext cx="2362200" cy="4953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2549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7" name="Rectangle 65"/>
          <p:cNvSpPr>
            <a:spLocks noChangeArrowheads="1"/>
          </p:cNvSpPr>
          <p:nvPr/>
        </p:nvSpPr>
        <p:spPr bwMode="gray">
          <a:xfrm>
            <a:off x="304800" y="2400300"/>
            <a:ext cx="8458200" cy="11049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90800"/>
            <a:ext cx="82296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733800"/>
            <a:ext cx="58674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F671E00-F653-4B3F-89A7-7C56BB28CB5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gray">
          <a:xfrm>
            <a:off x="4267200" y="5257800"/>
            <a:ext cx="11572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/>
              <a:t>Company</a:t>
            </a:r>
          </a:p>
          <a:p>
            <a:r>
              <a:rPr lang="en-US" sz="2600" b="1"/>
              <a:t>LOGO</a:t>
            </a:r>
          </a:p>
        </p:txBody>
      </p:sp>
      <p:pic>
        <p:nvPicPr>
          <p:cNvPr id="3133" name="Picture 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3490913"/>
            <a:ext cx="1258888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35" name="Rectangle 63"/>
          <p:cNvSpPr>
            <a:spLocks noChangeArrowheads="1"/>
          </p:cNvSpPr>
          <p:nvPr/>
        </p:nvSpPr>
        <p:spPr bwMode="gray">
          <a:xfrm>
            <a:off x="1276350" y="4941888"/>
            <a:ext cx="7867650" cy="217487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34" name="Picture 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281113" y="4927600"/>
            <a:ext cx="2370137" cy="109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38" name="Rectangle 66"/>
          <p:cNvSpPr>
            <a:spLocks noChangeArrowheads="1"/>
          </p:cNvSpPr>
          <p:nvPr/>
        </p:nvSpPr>
        <p:spPr bwMode="gray">
          <a:xfrm>
            <a:off x="304800" y="304800"/>
            <a:ext cx="8534400" cy="4343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9" name="Rectangle 67"/>
          <p:cNvSpPr>
            <a:spLocks noChangeArrowheads="1"/>
          </p:cNvSpPr>
          <p:nvPr/>
        </p:nvSpPr>
        <p:spPr bwMode="gray">
          <a:xfrm>
            <a:off x="7391400" y="914400"/>
            <a:ext cx="1600200" cy="14478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0" name="Rectangle 68"/>
          <p:cNvSpPr>
            <a:spLocks noChangeArrowheads="1"/>
          </p:cNvSpPr>
          <p:nvPr/>
        </p:nvSpPr>
        <p:spPr bwMode="gray">
          <a:xfrm>
            <a:off x="8305800" y="0"/>
            <a:ext cx="76200" cy="1752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6" grpId="0" animBg="1"/>
      <p:bldP spid="3137" grpId="0" animBg="1"/>
      <p:bldP spid="314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AF0D7-5090-4806-84A2-BD05B58EA1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2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6191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6191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B524D-1431-4A66-B6F4-0C8C908A94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39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06375"/>
            <a:ext cx="68580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145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145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2145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220399D5-2AF2-4C77-8E63-90FE0C7594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26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5057A-E4DB-49D3-ADFC-64AC393A4C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5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FC7EE-E240-4122-A626-5B1AB35EB9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3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4B084-60AE-44DB-869E-9AF9D1BADF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74EDF-D509-459B-A792-9EB84B640A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2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C71AC-32BB-46C8-823B-3D949A1635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9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6A915-671B-4340-9D38-350DD38518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2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C41FC-557E-48E5-BB75-7F1C4F5207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70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43685-125C-42BD-AC1A-8346AFC987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98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Rectangle 43"/>
          <p:cNvSpPr>
            <a:spLocks noChangeArrowheads="1"/>
          </p:cNvSpPr>
          <p:nvPr/>
        </p:nvSpPr>
        <p:spPr bwMode="gray">
          <a:xfrm>
            <a:off x="0" y="9525"/>
            <a:ext cx="9144000" cy="10287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gray">
          <a:xfrm>
            <a:off x="1447800" y="0"/>
            <a:ext cx="7696200" cy="8794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gray">
          <a:xfrm>
            <a:off x="0" y="158750"/>
            <a:ext cx="9144000" cy="60325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gray">
          <a:xfrm>
            <a:off x="0" y="1143000"/>
            <a:ext cx="228600" cy="57150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2" name="Rectangle 48"/>
          <p:cNvSpPr>
            <a:spLocks noChangeArrowheads="1"/>
          </p:cNvSpPr>
          <p:nvPr/>
        </p:nvSpPr>
        <p:spPr bwMode="gray">
          <a:xfrm>
            <a:off x="8686800" y="0"/>
            <a:ext cx="76200" cy="609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371600"/>
            <a:ext cx="8229600" cy="502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52145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521450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52145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75AA5432-A419-46E3-AE4A-02A824BFDF8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gray">
          <a:xfrm>
            <a:off x="0" y="0"/>
            <a:ext cx="1447800" cy="1066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65" name="Picture 4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1243013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0" name="Rectangle 46"/>
          <p:cNvSpPr>
            <a:spLocks noChangeArrowheads="1"/>
          </p:cNvSpPr>
          <p:nvPr/>
        </p:nvSpPr>
        <p:spPr bwMode="gray">
          <a:xfrm>
            <a:off x="0" y="1035050"/>
            <a:ext cx="14478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4" name="Rectangle 50"/>
          <p:cNvSpPr>
            <a:spLocks noGrp="1" noChangeArrowheads="1"/>
          </p:cNvSpPr>
          <p:nvPr>
            <p:ph type="title"/>
          </p:nvPr>
        </p:nvSpPr>
        <p:spPr bwMode="gray">
          <a:xfrm>
            <a:off x="1447800" y="206375"/>
            <a:ext cx="685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9" grpId="0" animBg="1"/>
      <p:bldP spid="1072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362200"/>
            <a:ext cx="9144000" cy="1066800"/>
          </a:xfrm>
        </p:spPr>
        <p:txBody>
          <a:bodyPr/>
          <a:lstStyle/>
          <a:p>
            <a:r>
              <a:rPr lang="mn-MN" sz="3600" b="1" dirty="0"/>
              <a:t>МОНГОЛ УЛСЫН ТӨРИЙН АЛБАНЫ ЗӨВЛӨЛ</a:t>
            </a:r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304800" y="5181600"/>
            <a:ext cx="52578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67200" y="5574498"/>
            <a:ext cx="434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sz="2000" dirty="0">
                <a:solidFill>
                  <a:schemeClr val="tx1">
                    <a:lumMod val="50000"/>
                  </a:schemeClr>
                </a:solidFill>
              </a:rPr>
              <a:t>Улаанбаатар хот, Чингэлтэй дүүрэг, Ж.Самбуугийн гудамж, Засгийн газрын 11 дүгээр байр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3445023"/>
            <a:ext cx="9144000" cy="141338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944090"/>
            <a:ext cx="1600200" cy="14020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81600"/>
            <a:ext cx="3657600" cy="16764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14748" y="4874434"/>
            <a:ext cx="9158748" cy="307166"/>
          </a:xfrm>
          <a:prstGeom prst="rect">
            <a:avLst/>
          </a:prstGeom>
          <a:solidFill>
            <a:srgbClr val="DB9B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685C25B5-CF06-4A79-B75A-45876BE8C3AA}"/>
              </a:ext>
            </a:extLst>
          </p:cNvPr>
          <p:cNvSpPr txBox="1">
            <a:spLocks/>
          </p:cNvSpPr>
          <p:nvPr/>
        </p:nvSpPr>
        <p:spPr>
          <a:xfrm>
            <a:off x="612648" y="1600200"/>
            <a:ext cx="81534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mn-MN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Төрийн захиргааны байгууллагын тогтолцоо, бүтцийн ерөнхий бүдүүвч, байгууллага, нэгжийн чиг үүргийн шинжилгээ, стратеги төлөвлөгөө, гүйцэтгэлийн төлөвлөгөө;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mn-MN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Ажлын байрны шинжилгээ хийсэн тухай тайлан (ажлын байрны шинжилгээ хийх тухай томилох эрх бүхий этгээдийн шийдвэрийн хуулбарыг хавсаргах);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mn-MN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Албан тушаалын тодорхойлолтыг боловсруулах тухай томилох эрх бүхий этгээдийн шийдвэрийн хуулбар;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mn-MN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Албан тушаалын тодорхойлолтыг “Шалгах хуудас” боловсруулсан тухай танилцуулга;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mn-MN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Зөвшөөрөл хүсч буй албан тушаалын тодорхойлолт</a:t>
            </a:r>
            <a:r>
              <a:rPr lang="mn-M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mn-MN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57400" y="228600"/>
            <a:ext cx="65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ТӨРИЙН ЗАХИРГААНЫ АЛБАН ТУШААЛЫН </a:t>
            </a:r>
          </a:p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ТОДОРХОЙЛОЛТЫГ БАТЛАХ ЗӨВШӨӨРӨЛ ХҮСЭХ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8183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7062" y="1362194"/>
            <a:ext cx="8305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Хянах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mn-MN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Баримт бичгийн бүрдэл,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mn-MN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Албан тушаалын тодорхойлолтын бүтэц агуулга,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mn-MN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Албан тушаалд тавигдах тусгай шаардлагыг зохих журмын дагуу бүрэн тодорхойлсон эсэхийг хянана, шаардлагатай тохиолдолд зөвлөмж хүргүүлнэ.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mn-MN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Зөвлөмжийн дагуу дахин боловсруулна.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mn-MN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Зөвшөөрлийг ажлын 15 хоногт олгоно.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mn-MN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Зөвшөөрөл олгоход ТАЗ тогтоол гаргана</a:t>
            </a:r>
            <a:r>
              <a:rPr lang="mn-MN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97193" y="310546"/>
            <a:ext cx="3605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ХЯНАЖ, ЗӨВШӨӨРӨЛ ОЛГОХ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2575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685C25B5-CF06-4A79-B75A-45876BE8C3AA}"/>
              </a:ext>
            </a:extLst>
          </p:cNvPr>
          <p:cNvSpPr txBox="1">
            <a:spLocks/>
          </p:cNvSpPr>
          <p:nvPr/>
        </p:nvSpPr>
        <p:spPr>
          <a:xfrm>
            <a:off x="612648" y="1600200"/>
            <a:ext cx="81534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mn-MN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Томилох эрх бүхий этгээд шийдвэр гаргаж, албан тушаал тус бүрээр батална.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mn-MN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Хууль тогтоомжид өөрөөр заагаагүй бол төрийн тусгай албаны албан тушаалын тодорхойлолтыг харьяалах дээд байгууллага батална.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mn-MN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Төрийн үйлчилгээний байгууллагын төсвийн шууд захирагчийн албан тушаалын тодорхойлолтыг ТАЗ-ийн саналыг авсаны үндсэн дээр томилох эрх бүхий этгээд батална.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32136" y="310546"/>
            <a:ext cx="5831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АЛБАН ТУШААЛЫН ТОДОРХОЙЛОЛТЫГ БАТЛАХ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645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7">
            <a:extLst>
              <a:ext uri="{FF2B5EF4-FFF2-40B4-BE49-F238E27FC236}">
                <a16:creationId xmlns:a16="http://schemas.microsoft.com/office/drawing/2014/main" xmlns="" id="{FEF10197-C14A-4B99-AA2F-FB6AB0D3BF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3116" y="1219200"/>
            <a:ext cx="4420884" cy="5486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EF2056B-BC20-435A-9A8D-17187033F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861" y="1394392"/>
            <a:ext cx="4192255" cy="53112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14205" y="310546"/>
            <a:ext cx="5733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АЛБАН ТУШААЛЫН ТОДОРХОЙЛОЛТЫН МАЯГТ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2077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170760-4CC8-4BCF-A469-2B51AACD00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3499" y="1585449"/>
            <a:ext cx="4172705" cy="51226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95600" y="324401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АЛБАН ТУШААЛЫН ТОДОРХОЙЛОЛТЫН МАЯГТ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59385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CF48622-2C9E-4C85-B88A-145EF7D14A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913" y="1600200"/>
            <a:ext cx="4084236" cy="49244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730C256-CA61-4772-A093-BE9FBE0D5E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9852" y="1524000"/>
            <a:ext cx="3914548" cy="50006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32562" y="331328"/>
            <a:ext cx="5265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МЭДЭЭЛЭЛ ЦУГЛУУЛАХ АСУУЛГЫН ХУУДАС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53104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D7597F9-D63B-44BA-BE68-CF80115BEB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524000"/>
            <a:ext cx="4038600" cy="4867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80162" y="296691"/>
            <a:ext cx="5265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МЭДЭЭЛЭЛ ЦУГЛУУЛАХ АСУУЛГЫН ХУУДАС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6970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1248673-E36C-4CB4-B480-BEE57FE1A3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0052" y="1294479"/>
            <a:ext cx="4419600" cy="53816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70473" y="191294"/>
            <a:ext cx="47060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ХЯНАЛТЫН ХУУДАС /ШАЛГАХ ХУУДАС/</a:t>
            </a:r>
            <a:endParaRPr lang="en-US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4824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590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sz="3200" b="1" dirty="0">
                <a:latin typeface="+mn-lt"/>
                <a:cs typeface="Times New Roman" pitchFamily="18" charset="0"/>
              </a:rPr>
              <a:t>АНХААРАЛ  ХАНДУУЛСАНД</a:t>
            </a:r>
          </a:p>
          <a:p>
            <a:pPr algn="ctr"/>
            <a:r>
              <a:rPr lang="mn-MN" sz="3200" b="1" dirty="0">
                <a:latin typeface="+mn-lt"/>
                <a:cs typeface="Times New Roman" pitchFamily="18" charset="0"/>
              </a:rPr>
              <a:t> БАЯРЛАЛАА</a:t>
            </a:r>
            <a:endParaRPr lang="en-US" sz="3200" b="1" dirty="0">
              <a:latin typeface="+mn-lt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7553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8193733"/>
              </p:ext>
            </p:extLst>
          </p:nvPr>
        </p:nvGraphicFramePr>
        <p:xfrm>
          <a:off x="457200" y="2667000"/>
          <a:ext cx="82296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2209800" y="228600"/>
            <a:ext cx="586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Arial" panose="020B0604020202020204" pitchFamily="34" charset="0"/>
              </a:rPr>
              <a:t>АЛБАН ТУШААЛЫН ТОДОРХОЙЛОЛТ БОЛОВСРУУЛАХ НИЙТЛЭГ ЖУРАМ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13716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mn-MN" dirty="0"/>
              <a:t>23.3.Хуульд өөрөөр заагаагүй бол төрийн жинхэнэ албаны удирдах, гүйцэтгэх албан тушаалд тавигдах тусгай шаардлага болон албан тушаалын тодорхойлолт боловсруулах нийтлэг журмыг төрийн албаны төв байгууллага батална.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360B36E-3192-4CCC-8D3B-A2DF6046720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186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12648" y="1600200"/>
            <a:ext cx="81534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mn-MN" sz="24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Төрийн албан хаагчдын албан тушаалын тодорхойлолтыг 2019 оны </a:t>
            </a:r>
            <a:r>
              <a:rPr lang="mn-MN" sz="2400" dirty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 ДУГААР УЛИРАЛД </a:t>
            </a:r>
            <a:r>
              <a:rPr lang="mn-MN" sz="24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багтаан албан тушаал тус бүрээр шинэчлэн боловсруулж, энэхүү журмын дагуу батлахыг томилох эрх бүхий албан тушаалтанд үүрэг болгосон.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mn-MN" sz="20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Нэг мөр өөрчлөлт оруулах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mn-MN" sz="20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Ажлын байрны шинжилгээ хийх боломжит хугацаа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mn-MN" sz="2400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mn-MN" sz="2400" i="1" u="sng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Төрийн албаны зөвлөлийн 2004 оны 34 дүгээр тогтоолыг хүчингүй болгосон</a:t>
            </a:r>
            <a:r>
              <a:rPr lang="mn-MN" sz="2400" i="1" u="sng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endParaRPr lang="mn-MN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03348" y="228600"/>
            <a:ext cx="62072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Arial" panose="020B0604020202020204" pitchFamily="34" charset="0"/>
              </a:rPr>
              <a:t>АЛБАН ТУШААЛЫН ТОДОРХОЙЛОЛТ БОЛОВСРУУЛАХ НИЙТЛЭГ ЖУРАМ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604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1600200"/>
            <a:ext cx="8004048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mn-MN" sz="24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“Албан тушаалын тодорхойлолт” гэж тухайн албан тушаалын чиг үүрэг, түүнийг хэрэгжүүлэх албан хаагчид тавигдах боловсрол, мэргэжил, мэргэшил, туршлага, ур чадварын тусгай шаардлагыг баталгаажуулсан баримт бичгийг ойлгоно.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mn-MN" sz="24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Албан тушаалын тодорхойлолт нь төрийн албан хаагч тухайн албан тушаалын тодорхойлолтод заасан чиг үүргээ хэрэгжүүлэх, гүйцэтгэлийн төлөвлөгөө боловсруулах, биелэлтийг хариуцах үндэслэл болно.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mn-MN" sz="24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mn-MN" sz="24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Төрийн албан хаагчид хамаарна.</a:t>
            </a:r>
          </a:p>
          <a:p>
            <a:pPr lvl="1"/>
            <a:endParaRPr lang="mn-MN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03348" y="228600"/>
            <a:ext cx="62072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Arial" panose="020B0604020202020204" pitchFamily="34" charset="0"/>
              </a:rPr>
              <a:t>АЛБАН ТУШААЛЫН ТОДОРХОЙЛОЛТ БОЛОВСРУУЛАХ НИЙТЛЭГ ЖУРАМ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8396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5344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mn-MN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Байгууллагын чиг үүрэгт хууль тогтоомжоор өөрчлөлт орсон тохиолдолд.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mn-MN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Ажлын байрны шинжилгээг хийнэ: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mn-MN" sz="23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Байгууллагын үндсэн зорилго, зорилт, хууль тогтоомжид тусгагдсан чиг үүргийг нэгжийн чиг үүргүүдэд бүрэн хуваарилах, давхардал хийдлийг арилгах</a:t>
            </a:r>
            <a:r>
              <a:rPr lang="en-US" sz="23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;</a:t>
            </a:r>
            <a:endParaRPr lang="mn-MN" sz="23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mn-MN" sz="23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Нэгжийн чиг үүрэг нь тухайн нэгжид харьяалагдах албан тушаалуудад бүрэн хуваарилагдсан, орхигдсон, давхардсан эсэхийг тодорхойлох</a:t>
            </a:r>
            <a:r>
              <a:rPr lang="en-US" sz="23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;</a:t>
            </a:r>
            <a:r>
              <a:rPr lang="mn-MN" sz="23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mn-MN" sz="23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Нэгж доторх ажлын ачаалал жигд эсэхийг шинжилж, чиг үүргийн хуваарилалтыг оновчтой болгох</a:t>
            </a:r>
            <a:r>
              <a:rPr lang="en-US" sz="23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;</a:t>
            </a:r>
            <a:endParaRPr lang="mn-MN" sz="23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mn-MN" sz="23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АТТ-д заагдаагүй боловч хийгддэг ажлууд, эсвэл АТТ-д заагдсан боловч хийгддэггүй ажил байгаа эсэхийг тодорхойлох</a:t>
            </a:r>
            <a:r>
              <a:rPr lang="en-US" sz="23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;</a:t>
            </a:r>
            <a:endParaRPr lang="mn-MN" sz="23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mn-M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Хүний нөөцийн асуудал хариуцсан албан хаагч, ажлын хэсэг, нэгжийн удирдлагууд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mn-M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мэргэшлийн зөвлөгч нарын оролцоотой ажлын хэсэг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743200" y="112302"/>
            <a:ext cx="5715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АЛБАН ТУШААЛЫН ТОДОРХОЙЛОЛТ </a:t>
            </a:r>
            <a:b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</a:br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БОЛОВСРУУЛАХ УРЬДЧИЛСАН НӨХЦӨЛ</a:t>
            </a:r>
            <a:r>
              <a:rPr lang="en-US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3535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394393"/>
            <a:ext cx="8153400" cy="5235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n-MN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Үе шат: </a:t>
            </a:r>
            <a:endParaRPr lang="en-US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mn-MN" sz="21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Боловсруулах үе шат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mn-MN" sz="2100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Хянаж зөвшөөрөл </a:t>
            </a:r>
            <a:r>
              <a:rPr lang="mn-MN" sz="21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олгох үе шат /ТЗ-ийн албан тушаал/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mn-MN" sz="21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Батлах үе шаттай байна</a:t>
            </a:r>
          </a:p>
          <a:p>
            <a:r>
              <a:rPr lang="mn-MN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Албан тушаалын тодорхойлолт нь дараах бүрэлдэхүүн хэсэгтэй байна: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mn-MN" sz="21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Албан тушаалын тодорхойлолтын ерөнхий мэдээлэл;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mn-MN" sz="21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Албан тушаалын зорилго, зорилт, чиг үүрэг;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mn-MN" sz="21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Албан тушаалын тусгай шаардлага;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mn-MN" sz="21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Албан тушаалын харилцах субъект;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mn-MN" sz="21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Албан тушаалын тодорхойлолтын баталгаажуулалт.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24100" y="152400"/>
            <a:ext cx="5829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АЛБАН ТУШААЛЫН ТОДОРХОЙЛОЛТЫГ </a:t>
            </a:r>
          </a:p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БОЛОВСРУУЛАХ ҮЕ ШАТ, БҮРЭЛДЭХҮҮН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79860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0827" y="1394393"/>
            <a:ext cx="8033070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Тусгай шаардлага: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mn-MN" sz="2100" dirty="0">
                <a:ea typeface="Tahoma" panose="020B0604030504040204" pitchFamily="34" charset="0"/>
                <a:cs typeface="Arial" panose="020B0604020202020204" pitchFamily="34" charset="0"/>
              </a:rPr>
              <a:t>Боловсрол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mn-MN" sz="2100" dirty="0">
                <a:ea typeface="Tahoma" panose="020B0604030504040204" pitchFamily="34" charset="0"/>
                <a:cs typeface="Arial" panose="020B0604020202020204" pitchFamily="34" charset="0"/>
              </a:rPr>
              <a:t>Мэргэжил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mn-MN" sz="2100" dirty="0">
                <a:ea typeface="Tahoma" panose="020B0604030504040204" pitchFamily="34" charset="0"/>
                <a:cs typeface="Arial" panose="020B0604020202020204" pitchFamily="34" charset="0"/>
              </a:rPr>
              <a:t> Мэргэшил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mn-MN" sz="2100" dirty="0">
                <a:ea typeface="Tahoma" panose="020B0604030504040204" pitchFamily="34" charset="0"/>
                <a:cs typeface="Arial" panose="020B0604020202020204" pitchFamily="34" charset="0"/>
              </a:rPr>
              <a:t>Туршлага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mn-MN" sz="2100" dirty="0">
                <a:ea typeface="Tahoma" panose="020B0604030504040204" pitchFamily="34" charset="0"/>
                <a:cs typeface="Arial" panose="020B0604020202020204" pitchFamily="34" charset="0"/>
              </a:rPr>
              <a:t>Ур чадвар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n-MN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Боловсрол, Туршлага, Ур чадварыг ТАЗ-ийн 2019 оны 02 дугаар тогтоолд зааснаар тусгана. </a:t>
            </a:r>
          </a:p>
          <a:p>
            <a:endParaRPr lang="mn-MN" sz="2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mn-MN" sz="2400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Төрийн жинхэнэ албан тушаалд тавигдах мэргэжил ба мэргэшлийн  шаардлагыг тухайн албан тушаалын чиг үүрэгт нийцүүлэн тодорхойлно.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90800" y="152400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АЛБАН ТУШААЛЫН ТУСГАЙ ШААРДЛАГЫГ </a:t>
            </a:r>
          </a:p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БОЛОВСРУУЛАХ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9611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869856"/>
              </p:ext>
            </p:extLst>
          </p:nvPr>
        </p:nvGraphicFramePr>
        <p:xfrm>
          <a:off x="762000" y="2369395"/>
          <a:ext cx="8153400" cy="433558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30356">
                  <a:extLst>
                    <a:ext uri="{9D8B030D-6E8A-4147-A177-3AD203B41FA5}">
                      <a16:colId xmlns:a16="http://schemas.microsoft.com/office/drawing/2014/main" xmlns="" val="2363297155"/>
                    </a:ext>
                  </a:extLst>
                </a:gridCol>
                <a:gridCol w="6323044">
                  <a:extLst>
                    <a:ext uri="{9D8B030D-6E8A-4147-A177-3AD203B41FA5}">
                      <a16:colId xmlns:a16="http://schemas.microsoft.com/office/drawing/2014/main" xmlns="" val="1376603446"/>
                    </a:ext>
                  </a:extLst>
                </a:gridCol>
              </a:tblGrid>
              <a:tr h="519645">
                <a:tc>
                  <a:txBody>
                    <a:bodyPr/>
                    <a:lstStyle/>
                    <a:p>
                      <a:pPr marL="58738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2000" b="1" dirty="0">
                          <a:effectLst/>
                        </a:rPr>
                        <a:t>Боловсрол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2000" dirty="0">
                          <a:effectLst/>
                        </a:rPr>
                        <a:t>-Магистр ба түүнээс дээш боловсролын зэрэгтэй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29884431"/>
                  </a:ext>
                </a:extLst>
              </a:tr>
              <a:tr h="898817">
                <a:tc>
                  <a:txBody>
                    <a:bodyPr/>
                    <a:lstStyle/>
                    <a:p>
                      <a:pPr marL="58738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2000" b="1" dirty="0">
                          <a:effectLst/>
                        </a:rPr>
                        <a:t>Мэргэжил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2000" i="1" u="sng" dirty="0">
                          <a:effectLst/>
                          <a:latin typeface="+mn-lt"/>
                        </a:rPr>
                        <a:t>-Тухайн салбарын болон албан тушаалын чиг үүрэгт хамаарах мэргэжилтэй байх</a:t>
                      </a:r>
                      <a:endParaRPr lang="en-US" sz="2000" i="1" u="sng" dirty="0">
                        <a:effectLst/>
                        <a:latin typeface="+mn-lt"/>
                        <a:ea typeface="MS Mincho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15898968"/>
                  </a:ext>
                </a:extLst>
              </a:tr>
              <a:tr h="1657162">
                <a:tc>
                  <a:txBody>
                    <a:bodyPr/>
                    <a:lstStyle/>
                    <a:p>
                      <a:pPr marL="58738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2000" b="1" dirty="0">
                          <a:effectLst/>
                        </a:rPr>
                        <a:t>Мэргэшил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2000" i="1" u="sng" kern="1200" dirty="0">
                          <a:effectLst/>
                          <a:latin typeface="+mn-lt"/>
                        </a:rPr>
                        <a:t>-Тэргүүн түшмэлийн мэргэшүүлэх багц сургалтад хамрагдаж төгссөн байх</a:t>
                      </a:r>
                      <a:r>
                        <a:rPr lang="mn-MN" sz="2000" i="1" u="sng" dirty="0">
                          <a:effectLst/>
                          <a:latin typeface="+mn-lt"/>
                        </a:rPr>
                        <a:t> </a:t>
                      </a:r>
                      <a:endParaRPr lang="en-US" sz="2000" i="1" u="sng" dirty="0">
                        <a:effectLst/>
                        <a:latin typeface="+mn-lt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2000" i="1" u="sng" dirty="0">
                          <a:effectLst/>
                          <a:latin typeface="+mn-lt"/>
                        </a:rPr>
                        <a:t>-Шаардлагатай бол тухайн албан тушаалын чиг үүрэгт хамаарах мэргэжлийн чиглэлээр мэргэшсэн байх</a:t>
                      </a:r>
                      <a:endParaRPr lang="en-US" sz="2000" i="1" u="sng" dirty="0">
                        <a:effectLst/>
                        <a:latin typeface="+mn-lt"/>
                        <a:ea typeface="MS Mincho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03735343"/>
                  </a:ext>
                </a:extLst>
              </a:tr>
              <a:tr h="1102861">
                <a:tc>
                  <a:txBody>
                    <a:bodyPr/>
                    <a:lstStyle/>
                    <a:p>
                      <a:pPr marL="58738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2000" b="1" dirty="0">
                          <a:effectLst/>
                        </a:rPr>
                        <a:t>Туршлага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mn-MN" sz="2000" kern="1200" dirty="0">
                          <a:effectLst/>
                        </a:rPr>
                        <a:t>-Төрийн албанд 16-аас доошгүй жил, үүнээс эрхэлсэн түшмэлийн албан тушаалд 8-аас доошгүй жил ажилласан байх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2149944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447800" y="1169066"/>
            <a:ext cx="76694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sz="20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Төрийн захиргааны албан тушаалын тэргүүн түшмэл, түүнтэй адилтгах удирдах албан тушаалд тавигдах тусгай шаардлага</a:t>
            </a:r>
            <a:r>
              <a:rPr lang="mn-MN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362200" y="105550"/>
            <a:ext cx="5943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ТӨРИЙН ЖИНХЭНЭ АЛБАН ТУШААЛД ТАВИГДАХ</a:t>
            </a:r>
          </a:p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 ТУСГАЙ ШААРДЛАГА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2522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731282"/>
              </p:ext>
            </p:extLst>
          </p:nvPr>
        </p:nvGraphicFramePr>
        <p:xfrm>
          <a:off x="367520" y="1143000"/>
          <a:ext cx="8700280" cy="579098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70352">
                  <a:extLst>
                    <a:ext uri="{9D8B030D-6E8A-4147-A177-3AD203B41FA5}">
                      <a16:colId xmlns:a16="http://schemas.microsoft.com/office/drawing/2014/main" xmlns="" val="4245657792"/>
                    </a:ext>
                  </a:extLst>
                </a:gridCol>
                <a:gridCol w="1085820">
                  <a:extLst>
                    <a:ext uri="{9D8B030D-6E8A-4147-A177-3AD203B41FA5}">
                      <a16:colId xmlns:a16="http://schemas.microsoft.com/office/drawing/2014/main" xmlns="" val="1210763478"/>
                    </a:ext>
                  </a:extLst>
                </a:gridCol>
                <a:gridCol w="7044108">
                  <a:extLst>
                    <a:ext uri="{9D8B030D-6E8A-4147-A177-3AD203B41FA5}">
                      <a16:colId xmlns:a16="http://schemas.microsoft.com/office/drawing/2014/main" xmlns="" val="2783898276"/>
                    </a:ext>
                  </a:extLst>
                </a:gridCol>
              </a:tblGrid>
              <a:tr h="1928710">
                <a:tc row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mn-MN" sz="1400" dirty="0">
                          <a:effectLst/>
                          <a:latin typeface="+mn-lt"/>
                        </a:rPr>
                        <a:t>Ур</a:t>
                      </a:r>
                      <a:br>
                        <a:rPr lang="mn-MN" sz="1400" dirty="0">
                          <a:effectLst/>
                          <a:latin typeface="+mn-lt"/>
                        </a:rPr>
                      </a:br>
                      <a:r>
                        <a:rPr lang="mn-MN" sz="1400" dirty="0">
                          <a:effectLst/>
                          <a:latin typeface="+mn-lt"/>
                        </a:rPr>
                        <a:t>чадвар</a:t>
                      </a:r>
                      <a:endParaRPr lang="en-US" sz="1400" dirty="0">
                        <a:effectLst/>
                        <a:latin typeface="+mn-lt"/>
                        <a:ea typeface="MS Mincho"/>
                      </a:endParaRPr>
                    </a:p>
                  </a:txBody>
                  <a:tcPr marL="72415" marR="72415" marT="36208" marB="36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738" indent="0" algn="l" defTabSz="176213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475" algn="l"/>
                        </a:tabLs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Удирдан зохион </a:t>
                      </a:r>
                      <a:b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байгуулах</a:t>
                      </a:r>
                      <a:endParaRPr lang="en-US" sz="1400" dirty="0">
                        <a:effectLst/>
                        <a:latin typeface="+mn-lt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28664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-Төрийн хөгжлийн бодлого төлөвлөлтийн дагуу тухайн салбарын бодлогыг төлөвлөх, хэрэгжүүлэх, хэрэгжилтэд хяналт тавих</a:t>
                      </a:r>
                      <a:endParaRPr lang="en-US" sz="1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-Төр засгийн бодлогыг хэрэгжүүлэх ажлын гүйцэтгэл, үр дүнг хариуцаж, үүрэг, хариуцлага хүлээх</a:t>
                      </a:r>
                      <a:endParaRPr lang="en-US" sz="1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-Санхүүгийн болон хүний нөөцийн удирдлагыг хэрэгжүүлэх</a:t>
                      </a:r>
                      <a:endParaRPr lang="en-US" sz="1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-Эрсдлийг урьдчилан тооцоолох, гарах арга замыг тодорхойлох, эрсдэлийн удирдлагыг хэрэгжүүлэх</a:t>
                      </a:r>
                      <a:endParaRPr lang="en-US" sz="1400" dirty="0">
                        <a:effectLst/>
                        <a:latin typeface="+mn-lt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72415" marR="72415" marT="36208" marB="36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53092768"/>
                  </a:ext>
                </a:extLst>
              </a:tr>
              <a:tr h="10086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Дүн шинжилгээ хийх</a:t>
                      </a:r>
                      <a:endParaRPr lang="en-US" sz="1400" dirty="0">
                        <a:effectLst/>
                        <a:latin typeface="+mn-lt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28664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3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-Мэдээлэлд тулгуурлан бүтэц чиг үүргийн шинжилгээ хийх, системийн шинжилгээ хийх, хяналт шинжилгээ үнэлгээ хийх</a:t>
                      </a:r>
                      <a:endParaRPr lang="en-US" sz="1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63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-Бодлогын үндэслэлтэй зөвлөмж боловсруулах, зөвлөгөө өгөх</a:t>
                      </a:r>
                      <a:endParaRPr lang="en-US" sz="1400" dirty="0">
                        <a:effectLst/>
                        <a:latin typeface="+mn-lt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72415" marR="72415" marT="36208" marB="36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14419466"/>
                  </a:ext>
                </a:extLst>
              </a:tr>
              <a:tr h="1003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Асуудал шийдвэрлэх</a:t>
                      </a:r>
                      <a:endParaRPr lang="en-US" sz="1400" dirty="0">
                        <a:effectLst/>
                        <a:latin typeface="+mn-lt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28664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3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-Хуульд нийцсэн шийдвэр гаргах</a:t>
                      </a:r>
                      <a:endParaRPr lang="en-US" sz="1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63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-Оновчтой, шуурхай, үр дүнтэй шийдвэр гаргах</a:t>
                      </a:r>
                      <a:endParaRPr lang="en-US" sz="1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63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-Шийдвэрийн үр дагаварыг урьдчилан тооцоолох</a:t>
                      </a:r>
                      <a:endParaRPr lang="en-US" sz="1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63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-Гаргасан шийдвэрийнхээ талаар хариуцлага хүлээх</a:t>
                      </a:r>
                      <a:endParaRPr lang="en-US" sz="1400" dirty="0">
                        <a:effectLst/>
                        <a:latin typeface="+mn-lt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72415" marR="72415" marT="36208" marB="36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8960008"/>
                  </a:ext>
                </a:extLst>
              </a:tr>
              <a:tr h="11853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Манлайлах</a:t>
                      </a:r>
                      <a:endParaRPr lang="en-US" sz="1400" dirty="0">
                        <a:effectLst/>
                        <a:latin typeface="+mn-lt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28664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-Ёс зүйгээр бусдыг манлайлан үлгэр дууриал үзүүлэх</a:t>
                      </a:r>
                      <a:endParaRPr lang="en-US" sz="1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-Ажил хэргийн хувьд бүтээлч, санаачлагатай ажиллах</a:t>
                      </a:r>
                      <a:endParaRPr lang="en-US" sz="1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-Хувийн зохион байгуулалтын хувьд үлгэр дууриал үзүүлэх</a:t>
                      </a:r>
                      <a:endParaRPr lang="en-US" sz="1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-Байгууллагын үйл ажиллагааны шинэтгэлийн үзэл санааг бусдад итгүүлэн ойлгуулах, хэрэгжүүлэх</a:t>
                      </a:r>
                      <a:endParaRPr lang="en-US" sz="1400" dirty="0">
                        <a:effectLst/>
                        <a:latin typeface="+mn-lt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72415" marR="72415" marT="36208" marB="36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36772516"/>
                  </a:ext>
                </a:extLst>
              </a:tr>
              <a:tr h="4518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Бусад</a:t>
                      </a:r>
                      <a:endParaRPr lang="en-US" sz="1400" dirty="0">
                        <a:effectLst/>
                        <a:latin typeface="+mn-lt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28664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-Гадаад хэл, мэдээллийн технологийн болон зайлшгүй шаардлагатай бусад ур чадвар</a:t>
                      </a:r>
                      <a:endParaRPr lang="en-US" sz="1400" dirty="0">
                        <a:effectLst/>
                        <a:latin typeface="+mn-lt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72415" marR="72415" marT="36208" marB="36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67034555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09800" y="228600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ТӨРИЙН ЖИНХЭНЭ АЛБАН ТУШААЛД ТАВИГДАХ ТУСГАЙ ШААРДЛАГА</a:t>
            </a:r>
          </a:p>
        </p:txBody>
      </p:sp>
    </p:spTree>
    <p:extLst>
      <p:ext uri="{BB962C8B-B14F-4D97-AF65-F5344CB8AC3E}">
        <p14:creationId xmlns:p14="http://schemas.microsoft.com/office/powerpoint/2010/main" val="88977538"/>
      </p:ext>
    </p:extLst>
  </p:cSld>
  <p:clrMapOvr>
    <a:masterClrMapping/>
  </p:clrMapOvr>
</p:sld>
</file>

<file path=ppt/theme/theme1.xml><?xml version="1.0" encoding="utf-8"?>
<a:theme xmlns:a="http://schemas.openxmlformats.org/drawingml/2006/main" name="TS001136799">
  <a:themeElements>
    <a:clrScheme name="ms01_1 1">
      <a:dk1>
        <a:srgbClr val="1A1A70"/>
      </a:dk1>
      <a:lt1>
        <a:srgbClr val="FFFFFF"/>
      </a:lt1>
      <a:dk2>
        <a:srgbClr val="12449E"/>
      </a:dk2>
      <a:lt2>
        <a:srgbClr val="C0C0C0"/>
      </a:lt2>
      <a:accent1>
        <a:srgbClr val="3167D3"/>
      </a:accent1>
      <a:accent2>
        <a:srgbClr val="87A3E9"/>
      </a:accent2>
      <a:accent3>
        <a:srgbClr val="FFFFFF"/>
      </a:accent3>
      <a:accent4>
        <a:srgbClr val="14145F"/>
      </a:accent4>
      <a:accent5>
        <a:srgbClr val="ADB8E6"/>
      </a:accent5>
      <a:accent6>
        <a:srgbClr val="7A93D3"/>
      </a:accent6>
      <a:hlink>
        <a:srgbClr val="90B54D"/>
      </a:hlink>
      <a:folHlink>
        <a:srgbClr val="F6A23C"/>
      </a:folHlink>
    </a:clrScheme>
    <a:fontScheme name="ms0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01_1 1">
        <a:dk1>
          <a:srgbClr val="1A1A70"/>
        </a:dk1>
        <a:lt1>
          <a:srgbClr val="FFFFFF"/>
        </a:lt1>
        <a:dk2>
          <a:srgbClr val="12449E"/>
        </a:dk2>
        <a:lt2>
          <a:srgbClr val="C0C0C0"/>
        </a:lt2>
        <a:accent1>
          <a:srgbClr val="3167D3"/>
        </a:accent1>
        <a:accent2>
          <a:srgbClr val="87A3E9"/>
        </a:accent2>
        <a:accent3>
          <a:srgbClr val="FFFFFF"/>
        </a:accent3>
        <a:accent4>
          <a:srgbClr val="14145F"/>
        </a:accent4>
        <a:accent5>
          <a:srgbClr val="ADB8E6"/>
        </a:accent5>
        <a:accent6>
          <a:srgbClr val="7A93D3"/>
        </a:accent6>
        <a:hlink>
          <a:srgbClr val="90B54D"/>
        </a:hlink>
        <a:folHlink>
          <a:srgbClr val="F6A2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2">
        <a:dk1>
          <a:srgbClr val="0E5D92"/>
        </a:dk1>
        <a:lt1>
          <a:srgbClr val="FFFFFF"/>
        </a:lt1>
        <a:dk2>
          <a:srgbClr val="137C9D"/>
        </a:dk2>
        <a:lt2>
          <a:srgbClr val="C0C0C0"/>
        </a:lt2>
        <a:accent1>
          <a:srgbClr val="35AACF"/>
        </a:accent1>
        <a:accent2>
          <a:srgbClr val="75CDB2"/>
        </a:accent2>
        <a:accent3>
          <a:srgbClr val="FFFFFF"/>
        </a:accent3>
        <a:accent4>
          <a:srgbClr val="0A4E7C"/>
        </a:accent4>
        <a:accent5>
          <a:srgbClr val="AED2E4"/>
        </a:accent5>
        <a:accent6>
          <a:srgbClr val="69BAA1"/>
        </a:accent6>
        <a:hlink>
          <a:srgbClr val="E8C86E"/>
        </a:hlink>
        <a:folHlink>
          <a:srgbClr val="1E68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3">
        <a:dk1>
          <a:srgbClr val="164D60"/>
        </a:dk1>
        <a:lt1>
          <a:srgbClr val="FFFFFF"/>
        </a:lt1>
        <a:dk2>
          <a:srgbClr val="2A8486"/>
        </a:dk2>
        <a:lt2>
          <a:srgbClr val="C0C0C0"/>
        </a:lt2>
        <a:accent1>
          <a:srgbClr val="48BC77"/>
        </a:accent1>
        <a:accent2>
          <a:srgbClr val="ECCA4C"/>
        </a:accent2>
        <a:accent3>
          <a:srgbClr val="FFFFFF"/>
        </a:accent3>
        <a:accent4>
          <a:srgbClr val="114051"/>
        </a:accent4>
        <a:accent5>
          <a:srgbClr val="B1DABD"/>
        </a:accent5>
        <a:accent6>
          <a:srgbClr val="D6B744"/>
        </a:accent6>
        <a:hlink>
          <a:srgbClr val="3191E9"/>
        </a:hlink>
        <a:folHlink>
          <a:srgbClr val="E3694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TP001136799</AuthoringAssetId>
    <AssetId xmlns="145c5697-5eb5-440b-b2f1-a8273fb59250">TS001136799</AssetI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8211FA-ADA8-4F3C-AC46-3F760DFB4F3C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D7B40E56-E25C-4F28-A904-815DC2E274D5}">
  <ds:schemaRefs>
    <ds:schemaRef ds:uri="http://schemas.microsoft.com/office/infopath/2007/PartnerControls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www.w3.org/XML/1998/namespace"/>
    <ds:schemaRef ds:uri="145c5697-5eb5-440b-b2f1-a8273fb59250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B8B300C-072C-44B9-9187-A98E9B7B391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86B320C-784B-48CF-9387-8B12FE18A3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TS001136799</Template>
  <TotalTime>1344</TotalTime>
  <Words>884</Words>
  <Application>Microsoft Office PowerPoint</Application>
  <PresentationFormat>On-screen Show (4:3)</PresentationFormat>
  <Paragraphs>111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TS001136799</vt:lpstr>
      <vt:lpstr>МОНГОЛ УЛСЫН ТӨРИЙН АЛБАНЫ ЗӨВЛӨЛ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MASM</dc:title>
  <dc:creator>Erke_S</dc:creator>
  <cp:lastModifiedBy>Pc</cp:lastModifiedBy>
  <cp:revision>273</cp:revision>
  <dcterms:created xsi:type="dcterms:W3CDTF">2012-10-31T11:24:26Z</dcterms:created>
  <dcterms:modified xsi:type="dcterms:W3CDTF">2019-04-29T07:16:33Z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/>
  </property>
  <property fmtid="{D5CDD505-2E9C-101B-9397-08002B2CF9AE}" pid="3" name="AssetType">
    <vt:lpwstr>TP</vt:lpwstr>
  </property>
  <property fmtid="{D5CDD505-2E9C-101B-9397-08002B2CF9AE}" pid="4" name="BugNumber">
    <vt:lpwstr>490681L</vt:lpwstr>
  </property>
  <property fmtid="{D5CDD505-2E9C-101B-9397-08002B2CF9AE}" pid="5" name="TPInstallLocation">
    <vt:lpwstr>{Document Themes}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{FilePath}</vt:lpwstr>
  </property>
  <property fmtid="{D5CDD505-2E9C-101B-9397-08002B2CF9AE}" pid="12" name="AssetId">
    <vt:lpwstr>TS001136799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Sample presentation slides with animation (Blue bars design)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EY001138790</vt:lpwstr>
  </property>
  <property fmtid="{D5CDD505-2E9C-101B-9397-08002B2CF9AE}" pid="21" name="SourceTitle">
    <vt:lpwstr>Sample presentation slides with animation (Blue bars design)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TemplateType">
    <vt:lpwstr>Presentations</vt:lpwstr>
  </property>
  <property fmtid="{D5CDD505-2E9C-101B-9397-08002B2CF9AE}" pid="25" name="OpenTemplate">
    <vt:lpwstr>1</vt:lpwstr>
  </property>
  <property fmtid="{D5CDD505-2E9C-101B-9397-08002B2CF9AE}" pid="26" name="UACurrentWords">
    <vt:lpwstr>0</vt:lpwstr>
  </property>
  <property fmtid="{D5CDD505-2E9C-101B-9397-08002B2CF9AE}" pid="27" name="UALocRecommendation">
    <vt:lpwstr>Localize</vt:lpwstr>
  </property>
  <property fmtid="{D5CDD505-2E9C-101B-9397-08002B2CF9AE}" pid="28" name="Applications">
    <vt:lpwstr>79;#Template 12;#66;#PowerPoint - Design Templt 2003;#67;#PowerPoint - Design Templt 12;#64;#PowerPoint 2003;#182;#Office XP;#65;#Microsoft Office PowerPoint 2007</vt:lpwstr>
  </property>
  <property fmtid="{D5CDD505-2E9C-101B-9397-08002B2CF9AE}" pid="29" name="TemplateStatus">
    <vt:lpwstr>Complete</vt:lpwstr>
  </property>
  <property fmtid="{D5CDD505-2E9C-101B-9397-08002B2CF9AE}" pid="30" name="ContentTypeId">
    <vt:lpwstr>0x0101006025706CF4CD034688BEBAE97A2E701D020200C3831ACA17D8814887A164412888521E</vt:lpwstr>
  </property>
  <property fmtid="{D5CDD505-2E9C-101B-9397-08002B2CF9AE}" pid="31" name="IsDeleted">
    <vt:lpwstr>0</vt:lpwstr>
  </property>
  <property fmtid="{D5CDD505-2E9C-101B-9397-08002B2CF9AE}" pid="32" name="ShowIn">
    <vt:lpwstr>Show everywhere</vt:lpwstr>
  </property>
  <property fmtid="{D5CDD505-2E9C-101B-9397-08002B2CF9AE}" pid="33" name="PublishStatusLookup">
    <vt:lpwstr>259288</vt:lpwstr>
  </property>
  <property fmtid="{D5CDD505-2E9C-101B-9397-08002B2CF9AE}" pid="34" name="TPClientViewer">
    <vt:lpwstr>Microsoft Office PowerPoint</vt:lpwstr>
  </property>
  <property fmtid="{D5CDD505-2E9C-101B-9397-08002B2CF9AE}" pid="35" name="TPComponent">
    <vt:lpwstr>PPTFiles</vt:lpwstr>
  </property>
  <property fmtid="{D5CDD505-2E9C-101B-9397-08002B2CF9AE}" pid="36" name="TPNamespace">
    <vt:lpwstr>POWERPNT</vt:lpwstr>
  </property>
  <property fmtid="{D5CDD505-2E9C-101B-9397-08002B2CF9AE}" pid="37" name="APTrustLevel">
    <vt:lpwstr>1.00000000000000</vt:lpwstr>
  </property>
  <property fmtid="{D5CDD505-2E9C-101B-9397-08002B2CF9AE}" pid="38" name="TrustLevel">
    <vt:lpwstr>Microsoft Managed Content</vt:lpwstr>
  </property>
  <property fmtid="{D5CDD505-2E9C-101B-9397-08002B2CF9AE}" pid="39" name="Content Type">
    <vt:lpwstr>OOFile</vt:lpwstr>
  </property>
  <property fmtid="{D5CDD505-2E9C-101B-9397-08002B2CF9AE}" pid="40" name="AuthoringAssetId">
    <vt:lpwstr>TP001136799</vt:lpwstr>
  </property>
  <property fmtid="{D5CDD505-2E9C-101B-9397-08002B2CF9AE}" pid="41" name="NumericAssetId">
    <vt:lpwstr/>
  </property>
  <property fmtid="{D5CDD505-2E9C-101B-9397-08002B2CF9AE}" pid="42" name="AppVer">
    <vt:lpwstr/>
  </property>
</Properties>
</file>